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83" r:id="rId12"/>
    <p:sldId id="327" r:id="rId13"/>
    <p:sldId id="326" r:id="rId14"/>
    <p:sldId id="328" r:id="rId15"/>
    <p:sldId id="330" r:id="rId16"/>
    <p:sldId id="265" r:id="rId17"/>
    <p:sldId id="332" r:id="rId18"/>
    <p:sldId id="331" r:id="rId19"/>
  </p:sldIdLst>
  <p:sldSz cx="9144000" cy="5143500" type="screen16x9"/>
  <p:notesSz cx="6858000" cy="9144000"/>
  <p:embeddedFontLst>
    <p:embeddedFont>
      <p:font typeface="Inter" panose="020B0604020202020204" charset="0"/>
      <p:regular r:id="rId21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Condensed Light" panose="020B060402020202020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40726B-15C8-483B-BE1A-7D443387D9F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73"/>
            <p14:sldId id="283"/>
            <p14:sldId id="327"/>
            <p14:sldId id="326"/>
            <p14:sldId id="328"/>
            <p14:sldId id="330"/>
            <p14:sldId id="265"/>
          </p14:sldIdLst>
        </p14:section>
        <p14:section name="Untitled Section" id="{1D3CB72A-7B3D-4324-A23F-116E7F588C34}">
          <p14:sldIdLst>
            <p14:sldId id="332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342B3F-1276-4509-9E8D-D5CABB85FE3A}">
  <a:tblStyle styleId="{61342B3F-1276-4509-9E8D-D5CABB85FE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f6a0c83c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f6a0c83c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6230b13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6230b13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6230b134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96230b134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6230b134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96230b134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6610348" y="2495550"/>
            <a:ext cx="4572001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 flipH="1">
            <a:off x="-2057402" y="-2011700"/>
            <a:ext cx="4572001" cy="45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6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flipH="1">
            <a:off x="5105400" y="1195825"/>
            <a:ext cx="7686676" cy="76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6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4085988">
            <a:off x="-2600323" y="-3118100"/>
            <a:ext cx="7315199" cy="7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6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86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4187250" y="539500"/>
            <a:ext cx="73152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3"/>
          <p:cNvSpPr txBox="1">
            <a:spLocks noGrp="1"/>
          </p:cNvSpPr>
          <p:nvPr>
            <p:ph type="body" idx="1"/>
          </p:nvPr>
        </p:nvSpPr>
        <p:spPr>
          <a:xfrm>
            <a:off x="720000" y="1506330"/>
            <a:ext cx="3899700" cy="24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1pPr>
            <a:lvl2pPr marL="914400" lvl="1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93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0377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-1387022" flipH="1">
            <a:off x="5667374" y="-995451"/>
            <a:ext cx="7315198" cy="731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9412978" flipH="1">
            <a:off x="-3790951" y="-166776"/>
            <a:ext cx="7315198" cy="73151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3"/>
          <p:cNvSpPr txBox="1">
            <a:spLocks noGrp="1"/>
          </p:cNvSpPr>
          <p:nvPr>
            <p:ph type="title"/>
          </p:nvPr>
        </p:nvSpPr>
        <p:spPr>
          <a:xfrm>
            <a:off x="6019500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3"/>
          <p:cNvSpPr txBox="1">
            <a:spLocks noGrp="1"/>
          </p:cNvSpPr>
          <p:nvPr>
            <p:ph type="title" idx="2"/>
          </p:nvPr>
        </p:nvSpPr>
        <p:spPr>
          <a:xfrm>
            <a:off x="3369748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3"/>
          <p:cNvSpPr txBox="1">
            <a:spLocks noGrp="1"/>
          </p:cNvSpPr>
          <p:nvPr>
            <p:ph type="subTitle" idx="1"/>
          </p:nvPr>
        </p:nvSpPr>
        <p:spPr>
          <a:xfrm>
            <a:off x="720001" y="3089532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3"/>
          <p:cNvSpPr txBox="1">
            <a:spLocks noGrp="1"/>
          </p:cNvSpPr>
          <p:nvPr>
            <p:ph type="subTitle" idx="3"/>
          </p:nvPr>
        </p:nvSpPr>
        <p:spPr>
          <a:xfrm>
            <a:off x="3369741" y="3089532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3"/>
          <p:cNvSpPr txBox="1">
            <a:spLocks noGrp="1"/>
          </p:cNvSpPr>
          <p:nvPr>
            <p:ph type="title" idx="4"/>
          </p:nvPr>
        </p:nvSpPr>
        <p:spPr>
          <a:xfrm>
            <a:off x="720001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3"/>
          <p:cNvSpPr txBox="1">
            <a:spLocks noGrp="1"/>
          </p:cNvSpPr>
          <p:nvPr>
            <p:ph type="subTitle" idx="5"/>
          </p:nvPr>
        </p:nvSpPr>
        <p:spPr>
          <a:xfrm>
            <a:off x="6019500" y="3089532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100" name="Google Shape;100;p83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8153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8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4085988">
            <a:off x="-2711823" y="-3587850"/>
            <a:ext cx="7315199" cy="73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8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-6714012">
            <a:off x="4648202" y="1413900"/>
            <a:ext cx="7315199" cy="7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8"/>
          <p:cNvSpPr txBox="1">
            <a:spLocks noGrp="1"/>
          </p:cNvSpPr>
          <p:nvPr>
            <p:ph type="title"/>
          </p:nvPr>
        </p:nvSpPr>
        <p:spPr>
          <a:xfrm>
            <a:off x="720006" y="1973300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8"/>
          <p:cNvSpPr txBox="1">
            <a:spLocks noGrp="1"/>
          </p:cNvSpPr>
          <p:nvPr>
            <p:ph type="title" idx="2"/>
          </p:nvPr>
        </p:nvSpPr>
        <p:spPr>
          <a:xfrm>
            <a:off x="3440469" y="1973300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8"/>
          <p:cNvSpPr txBox="1">
            <a:spLocks noGrp="1"/>
          </p:cNvSpPr>
          <p:nvPr>
            <p:ph type="subTitle" idx="1"/>
          </p:nvPr>
        </p:nvSpPr>
        <p:spPr>
          <a:xfrm>
            <a:off x="720000" y="2165775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8"/>
          <p:cNvSpPr txBox="1">
            <a:spLocks noGrp="1"/>
          </p:cNvSpPr>
          <p:nvPr>
            <p:ph type="subTitle" idx="3"/>
          </p:nvPr>
        </p:nvSpPr>
        <p:spPr>
          <a:xfrm>
            <a:off x="3440464" y="2165775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88"/>
          <p:cNvSpPr txBox="1">
            <a:spLocks noGrp="1"/>
          </p:cNvSpPr>
          <p:nvPr>
            <p:ph type="title" idx="4"/>
          </p:nvPr>
        </p:nvSpPr>
        <p:spPr>
          <a:xfrm>
            <a:off x="720006" y="3723751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8"/>
          <p:cNvSpPr txBox="1">
            <a:spLocks noGrp="1"/>
          </p:cNvSpPr>
          <p:nvPr>
            <p:ph type="title" idx="5"/>
          </p:nvPr>
        </p:nvSpPr>
        <p:spPr>
          <a:xfrm>
            <a:off x="3440469" y="3723751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8"/>
          <p:cNvSpPr txBox="1">
            <a:spLocks noGrp="1"/>
          </p:cNvSpPr>
          <p:nvPr>
            <p:ph type="subTitle" idx="6"/>
          </p:nvPr>
        </p:nvSpPr>
        <p:spPr>
          <a:xfrm>
            <a:off x="720000" y="3916226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8"/>
          <p:cNvSpPr txBox="1">
            <a:spLocks noGrp="1"/>
          </p:cNvSpPr>
          <p:nvPr>
            <p:ph type="subTitle" idx="7"/>
          </p:nvPr>
        </p:nvSpPr>
        <p:spPr>
          <a:xfrm>
            <a:off x="3440464" y="3916226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88"/>
          <p:cNvSpPr txBox="1">
            <a:spLocks noGrp="1"/>
          </p:cNvSpPr>
          <p:nvPr>
            <p:ph type="title" idx="9"/>
          </p:nvPr>
        </p:nvSpPr>
        <p:spPr>
          <a:xfrm>
            <a:off x="6160938" y="1973300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8"/>
          <p:cNvSpPr txBox="1">
            <a:spLocks noGrp="1"/>
          </p:cNvSpPr>
          <p:nvPr>
            <p:ph type="subTitle" idx="13"/>
          </p:nvPr>
        </p:nvSpPr>
        <p:spPr>
          <a:xfrm>
            <a:off x="6160932" y="2165775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8"/>
          <p:cNvSpPr txBox="1">
            <a:spLocks noGrp="1"/>
          </p:cNvSpPr>
          <p:nvPr>
            <p:ph type="title" idx="14"/>
          </p:nvPr>
        </p:nvSpPr>
        <p:spPr>
          <a:xfrm>
            <a:off x="6160938" y="3723751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8"/>
          <p:cNvSpPr txBox="1">
            <a:spLocks noGrp="1"/>
          </p:cNvSpPr>
          <p:nvPr>
            <p:ph type="subTitle" idx="15"/>
          </p:nvPr>
        </p:nvSpPr>
        <p:spPr>
          <a:xfrm>
            <a:off x="6160932" y="3916226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88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1746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-2494186" flipH="1">
            <a:off x="5695334" y="-1820015"/>
            <a:ext cx="7315201" cy="73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8305814" flipH="1">
            <a:off x="-3864865" y="-354331"/>
            <a:ext cx="7315201" cy="7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2"/>
          </p:nvPr>
        </p:nvSpPr>
        <p:spPr>
          <a:xfrm>
            <a:off x="1668816" y="3401130"/>
            <a:ext cx="24048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3"/>
          </p:nvPr>
        </p:nvSpPr>
        <p:spPr>
          <a:xfrm>
            <a:off x="5070378" y="3401130"/>
            <a:ext cx="24048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668816" y="3766830"/>
            <a:ext cx="24048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5070390" y="3767997"/>
            <a:ext cx="2404800" cy="6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>
            <a:spLocks noGrp="1"/>
          </p:cNvSpPr>
          <p:nvPr>
            <p:ph type="pic" idx="5"/>
          </p:nvPr>
        </p:nvSpPr>
        <p:spPr>
          <a:xfrm>
            <a:off x="1956816" y="1311543"/>
            <a:ext cx="1828800" cy="182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3"/>
          <p:cNvSpPr>
            <a:spLocks noGrp="1"/>
          </p:cNvSpPr>
          <p:nvPr>
            <p:ph type="pic" idx="6"/>
          </p:nvPr>
        </p:nvSpPr>
        <p:spPr>
          <a:xfrm>
            <a:off x="5358384" y="1311543"/>
            <a:ext cx="1828800" cy="182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54" name="Google Shape;154;p23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5157275" y="-2658325"/>
            <a:ext cx="8695946" cy="869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145201" flipH="1">
            <a:off x="6359398" y="1958750"/>
            <a:ext cx="51434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145201" flipH="1">
            <a:off x="4607237" y="-91128"/>
            <a:ext cx="6400801" cy="640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72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flipH="1">
            <a:off x="5649650" y="-2150100"/>
            <a:ext cx="8695946" cy="869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72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1145201">
            <a:off x="-2314575" y="2466975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2"/>
          <p:cNvSpPr txBox="1">
            <a:spLocks noGrp="1"/>
          </p:cNvSpPr>
          <p:nvPr>
            <p:ph type="ctrTitle"/>
          </p:nvPr>
        </p:nvSpPr>
        <p:spPr>
          <a:xfrm>
            <a:off x="729835" y="1077175"/>
            <a:ext cx="5016300" cy="25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2" name="Google Shape;12;p72"/>
          <p:cNvSpPr txBox="1">
            <a:spLocks noGrp="1"/>
          </p:cNvSpPr>
          <p:nvPr>
            <p:ph type="subTitle" idx="1"/>
          </p:nvPr>
        </p:nvSpPr>
        <p:spPr>
          <a:xfrm>
            <a:off x="713225" y="3640350"/>
            <a:ext cx="5020800" cy="42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3" name="Google Shape;13;p72"/>
          <p:cNvCxnSpPr/>
          <p:nvPr/>
        </p:nvCxnSpPr>
        <p:spPr>
          <a:xfrm>
            <a:off x="710250" y="548750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72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4277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-2781300" y="-28143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flipH="1">
            <a:off x="6200775" y="287967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3"/>
          <p:cNvSpPr txBox="1">
            <a:spLocks noGrp="1"/>
          </p:cNvSpPr>
          <p:nvPr>
            <p:ph type="body" idx="1"/>
          </p:nvPr>
        </p:nvSpPr>
        <p:spPr>
          <a:xfrm>
            <a:off x="720000" y="1088900"/>
            <a:ext cx="7704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191919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73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1674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4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6429375" y="-981075"/>
            <a:ext cx="4324352" cy="432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4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-1619250" y="2066650"/>
            <a:ext cx="4324352" cy="4324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4"/>
          <p:cNvSpPr txBox="1">
            <a:spLocks noGrp="1"/>
          </p:cNvSpPr>
          <p:nvPr>
            <p:ph type="title" idx="2"/>
          </p:nvPr>
        </p:nvSpPr>
        <p:spPr>
          <a:xfrm>
            <a:off x="1672931" y="1454209"/>
            <a:ext cx="2583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4"/>
          <p:cNvSpPr txBox="1">
            <a:spLocks noGrp="1"/>
          </p:cNvSpPr>
          <p:nvPr>
            <p:ph type="title" idx="3"/>
          </p:nvPr>
        </p:nvSpPr>
        <p:spPr>
          <a:xfrm>
            <a:off x="5642828" y="1454209"/>
            <a:ext cx="2583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4"/>
          <p:cNvSpPr txBox="1">
            <a:spLocks noGrp="1"/>
          </p:cNvSpPr>
          <p:nvPr>
            <p:ph type="subTitle" idx="1"/>
          </p:nvPr>
        </p:nvSpPr>
        <p:spPr>
          <a:xfrm>
            <a:off x="1672919" y="2130865"/>
            <a:ext cx="258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4"/>
          <p:cNvSpPr txBox="1">
            <a:spLocks noGrp="1"/>
          </p:cNvSpPr>
          <p:nvPr>
            <p:ph type="subTitle" idx="4"/>
          </p:nvPr>
        </p:nvSpPr>
        <p:spPr>
          <a:xfrm>
            <a:off x="5642816" y="2130865"/>
            <a:ext cx="258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4"/>
          <p:cNvSpPr txBox="1">
            <a:spLocks noGrp="1"/>
          </p:cNvSpPr>
          <p:nvPr>
            <p:ph type="title" idx="5"/>
          </p:nvPr>
        </p:nvSpPr>
        <p:spPr>
          <a:xfrm>
            <a:off x="1672931" y="2981257"/>
            <a:ext cx="2583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4"/>
          <p:cNvSpPr txBox="1">
            <a:spLocks noGrp="1"/>
          </p:cNvSpPr>
          <p:nvPr>
            <p:ph type="title" idx="6"/>
          </p:nvPr>
        </p:nvSpPr>
        <p:spPr>
          <a:xfrm>
            <a:off x="5642828" y="2981257"/>
            <a:ext cx="2583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4"/>
          <p:cNvSpPr txBox="1">
            <a:spLocks noGrp="1"/>
          </p:cNvSpPr>
          <p:nvPr>
            <p:ph type="subTitle" idx="7"/>
          </p:nvPr>
        </p:nvSpPr>
        <p:spPr>
          <a:xfrm>
            <a:off x="1672944" y="3665232"/>
            <a:ext cx="258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4"/>
          <p:cNvSpPr txBox="1">
            <a:spLocks noGrp="1"/>
          </p:cNvSpPr>
          <p:nvPr>
            <p:ph type="subTitle" idx="8"/>
          </p:nvPr>
        </p:nvSpPr>
        <p:spPr>
          <a:xfrm>
            <a:off x="5642820" y="3665232"/>
            <a:ext cx="258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4"/>
          <p:cNvSpPr txBox="1">
            <a:spLocks noGrp="1"/>
          </p:cNvSpPr>
          <p:nvPr>
            <p:ph type="title" idx="9"/>
          </p:nvPr>
        </p:nvSpPr>
        <p:spPr>
          <a:xfrm>
            <a:off x="913380" y="1454209"/>
            <a:ext cx="624900" cy="62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4" name="Google Shape;34;p74"/>
          <p:cNvSpPr txBox="1">
            <a:spLocks noGrp="1"/>
          </p:cNvSpPr>
          <p:nvPr>
            <p:ph type="title" idx="13"/>
          </p:nvPr>
        </p:nvSpPr>
        <p:spPr>
          <a:xfrm>
            <a:off x="914883" y="2981257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title" idx="14"/>
          </p:nvPr>
        </p:nvSpPr>
        <p:spPr>
          <a:xfrm>
            <a:off x="4911655" y="1454209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title" idx="15"/>
          </p:nvPr>
        </p:nvSpPr>
        <p:spPr>
          <a:xfrm>
            <a:off x="4911655" y="2981257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37" name="Google Shape;37;p74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4839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0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flipH="1">
            <a:off x="6597448" y="2686323"/>
            <a:ext cx="5463752" cy="546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0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411532" flipH="1">
            <a:off x="-2507627" y="-3574252"/>
            <a:ext cx="5463752" cy="54637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79" name="Google Shape;79;p80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161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69" r:id="rId3"/>
    <p:sldLayoutId id="2147483681" r:id="rId4"/>
    <p:sldLayoutId id="2147483682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"/>
          <p:cNvSpPr txBox="1">
            <a:spLocks noGrp="1"/>
          </p:cNvSpPr>
          <p:nvPr>
            <p:ph type="ctrTitle"/>
          </p:nvPr>
        </p:nvSpPr>
        <p:spPr>
          <a:xfrm>
            <a:off x="527012" y="1077175"/>
            <a:ext cx="7785036" cy="25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 SYSTEMS</a:t>
            </a:r>
            <a:endParaRPr sz="33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8" name="Google Shape;2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9649" cy="12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"/>
          <p:cNvSpPr txBox="1"/>
          <p:nvPr/>
        </p:nvSpPr>
        <p:spPr>
          <a:xfrm>
            <a:off x="297825" y="3580975"/>
            <a:ext cx="37128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Guided by: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PROF. SHRADDHA SARODE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1"/>
          <p:cNvSpPr txBox="1"/>
          <p:nvPr/>
        </p:nvSpPr>
        <p:spPr>
          <a:xfrm>
            <a:off x="5310387" y="3307744"/>
            <a:ext cx="4408800" cy="160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MEMBERS: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SHAIVEE KATIYAR (A013)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MAITREE KATIYAR (A011)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dk1"/>
                </a:solidFill>
              </a:rPr>
              <a:t>QASIM ABBAS GHEEWALA (A006)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"/>
          <p:cNvSpPr txBox="1">
            <a:spLocks noGrp="1"/>
          </p:cNvSpPr>
          <p:nvPr>
            <p:ph type="subTitle" idx="1"/>
          </p:nvPr>
        </p:nvSpPr>
        <p:spPr>
          <a:xfrm>
            <a:off x="6181656" y="2959300"/>
            <a:ext cx="2357584" cy="100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of item – How much the user likes the item on the basis of 1 to 5 </a:t>
            </a:r>
          </a:p>
        </p:txBody>
      </p:sp>
      <p:sp>
        <p:nvSpPr>
          <p:cNvPr id="513" name="Google Shape;513;p12"/>
          <p:cNvSpPr txBox="1">
            <a:spLocks noGrp="1"/>
          </p:cNvSpPr>
          <p:nvPr>
            <p:ph type="subTitle" idx="3"/>
          </p:nvPr>
        </p:nvSpPr>
        <p:spPr>
          <a:xfrm>
            <a:off x="509252" y="2959300"/>
            <a:ext cx="2358305" cy="151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Id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–It identifiers are a series of numerical or alphanumerical digits that are used to identify a specific product 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44B1807-FC55-8A07-1186-46A73929FD12}"/>
              </a:ext>
            </a:extLst>
          </p:cNvPr>
          <p:cNvSpPr txBox="1">
            <a:spLocks/>
          </p:cNvSpPr>
          <p:nvPr/>
        </p:nvSpPr>
        <p:spPr>
          <a:xfrm>
            <a:off x="509252" y="445026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For Amazon Data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512;p12">
            <a:extLst>
              <a:ext uri="{FF2B5EF4-FFF2-40B4-BE49-F238E27FC236}">
                <a16:creationId xmlns:a16="http://schemas.microsoft.com/office/drawing/2014/main" id="{2B35EB5B-1279-8D52-9B3A-512FF4886B7B}"/>
              </a:ext>
            </a:extLst>
          </p:cNvPr>
          <p:cNvSpPr txBox="1">
            <a:spLocks/>
          </p:cNvSpPr>
          <p:nvPr/>
        </p:nvSpPr>
        <p:spPr>
          <a:xfrm>
            <a:off x="3416657" y="2965715"/>
            <a:ext cx="2357584" cy="100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just"/>
            <a:r>
              <a:rPr lang="en-US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-It </a:t>
            </a:r>
            <a:r>
              <a:rPr lang="en-US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 an entity used to identify a user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EA870-45CE-00ED-DBE0-5E26FD24E806}"/>
              </a:ext>
            </a:extLst>
          </p:cNvPr>
          <p:cNvSpPr txBox="1">
            <a:spLocks/>
          </p:cNvSpPr>
          <p:nvPr/>
        </p:nvSpPr>
        <p:spPr>
          <a:xfrm>
            <a:off x="664359" y="1544252"/>
            <a:ext cx="226320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ID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I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B001E4KFG0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IDs </a:t>
            </a:r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5,68,454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Product IDs: 74,258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6E1AB65-2626-59E0-A857-C17D10ED3490}"/>
              </a:ext>
            </a:extLst>
          </p:cNvPr>
          <p:cNvSpPr txBox="1">
            <a:spLocks/>
          </p:cNvSpPr>
          <p:nvPr/>
        </p:nvSpPr>
        <p:spPr>
          <a:xfrm>
            <a:off x="3325786" y="1544252"/>
            <a:ext cx="226320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I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A3SGXH7AUHU8GW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ids : 5,68,454</a:t>
            </a:r>
          </a:p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User Id: 25,605</a:t>
            </a:r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2B23C2-7B50-C613-45A7-BEAECFFBCE33}"/>
              </a:ext>
            </a:extLst>
          </p:cNvPr>
          <p:cNvSpPr txBox="1">
            <a:spLocks/>
          </p:cNvSpPr>
          <p:nvPr/>
        </p:nvSpPr>
        <p:spPr>
          <a:xfrm>
            <a:off x="6201899" y="1686498"/>
            <a:ext cx="2039701" cy="6696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ratings :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3"/>
          <p:cNvSpPr txBox="1">
            <a:spLocks noGrp="1"/>
          </p:cNvSpPr>
          <p:nvPr>
            <p:ph type="subTitle" idx="1"/>
          </p:nvPr>
        </p:nvSpPr>
        <p:spPr>
          <a:xfrm>
            <a:off x="3251732" y="2194252"/>
            <a:ext cx="2836000" cy="68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unique number identifier that</a:t>
            </a:r>
          </a:p>
          <a:p>
            <a:pPr algn="just"/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gets generated when you place an order</a:t>
            </a:r>
          </a:p>
          <a:p>
            <a:pPr algn="just"/>
            <a:r>
              <a:rPr lang="en-US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our website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694" name="Google Shape;694;p23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D89D35-020D-7BBF-D589-F564A9393019}"/>
              </a:ext>
            </a:extLst>
          </p:cNvPr>
          <p:cNvSpPr txBox="1">
            <a:spLocks/>
          </p:cNvSpPr>
          <p:nvPr/>
        </p:nvSpPr>
        <p:spPr>
          <a:xfrm>
            <a:off x="640949" y="386118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/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Sales Data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AB9F95-DAD6-9CD1-1DCE-48B40786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002" y="1235498"/>
            <a:ext cx="2203013" cy="86736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b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66096E-5359-B5F3-7113-636774FA7E4B}"/>
              </a:ext>
            </a:extLst>
          </p:cNvPr>
          <p:cNvSpPr txBox="1">
            <a:spLocks/>
          </p:cNvSpPr>
          <p:nvPr/>
        </p:nvSpPr>
        <p:spPr>
          <a:xfrm>
            <a:off x="6170550" y="1222353"/>
            <a:ext cx="2263200" cy="8805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e.g.-CA-2017-152156</a:t>
            </a:r>
          </a:p>
          <a:p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Product Id- 1862</a:t>
            </a:r>
            <a:r>
              <a:rPr lang="en-IN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6182B8-AFFC-7D6A-D839-B808C3E4FD0C}"/>
              </a:ext>
            </a:extLst>
          </p:cNvPr>
          <p:cNvSpPr txBox="1">
            <a:spLocks/>
          </p:cNvSpPr>
          <p:nvPr/>
        </p:nvSpPr>
        <p:spPr>
          <a:xfrm>
            <a:off x="640949" y="3026672"/>
            <a:ext cx="2263200" cy="8781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pPr algn="ctr"/>
            <a:r>
              <a:rPr lang="en-IN" sz="1200" b="0" i="0" u="none" strike="noStrike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IN" sz="12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.- Furniture , office supplies, technology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7239D-A90D-24B7-80A0-43DD3A3EC524}"/>
              </a:ext>
            </a:extLst>
          </p:cNvPr>
          <p:cNvSpPr txBox="1"/>
          <p:nvPr/>
        </p:nvSpPr>
        <p:spPr>
          <a:xfrm>
            <a:off x="6170550" y="2198702"/>
            <a:ext cx="208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12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unique set of numbers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12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used to identify a specific product.</a:t>
            </a:r>
            <a:endParaRPr lang="en-IN" sz="120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759C7E-E54E-8D15-ADEC-40F06C437035}"/>
              </a:ext>
            </a:extLst>
          </p:cNvPr>
          <p:cNvSpPr txBox="1"/>
          <p:nvPr/>
        </p:nvSpPr>
        <p:spPr>
          <a:xfrm>
            <a:off x="668760" y="4016957"/>
            <a:ext cx="208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in which the product lies 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23F8CF9-6B4C-B80F-E4C4-FDFB70661593}"/>
              </a:ext>
            </a:extLst>
          </p:cNvPr>
          <p:cNvSpPr txBox="1">
            <a:spLocks/>
          </p:cNvSpPr>
          <p:nvPr/>
        </p:nvSpPr>
        <p:spPr>
          <a:xfrm>
            <a:off x="3483003" y="3061451"/>
            <a:ext cx="2203012" cy="7866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Sub-Category</a:t>
            </a:r>
          </a:p>
          <a:p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e.g.-Chairs, storage</a:t>
            </a:r>
            <a:endParaRPr lang="en-IN" sz="1400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5F12CF-4601-D205-1924-2DB010E35B44}"/>
              </a:ext>
            </a:extLst>
          </p:cNvPr>
          <p:cNvSpPr txBox="1"/>
          <p:nvPr/>
        </p:nvSpPr>
        <p:spPr>
          <a:xfrm>
            <a:off x="3483002" y="3909235"/>
            <a:ext cx="2557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Sub- category is a sub division of a larger category a second category. </a:t>
            </a:r>
            <a:endParaRPr lang="en-IN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58EBA45-D878-476E-DE5E-5FC2FDF4E26D}"/>
              </a:ext>
            </a:extLst>
          </p:cNvPr>
          <p:cNvSpPr txBox="1">
            <a:spLocks/>
          </p:cNvSpPr>
          <p:nvPr/>
        </p:nvSpPr>
        <p:spPr>
          <a:xfrm>
            <a:off x="6131997" y="3020755"/>
            <a:ext cx="2263200" cy="810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IN" sz="14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Name – e.g.- “ Hon Deluxe Fabric upholstered Stacking Chair</a:t>
            </a:r>
            <a:r>
              <a:rPr lang="en-IN" sz="105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	</a:t>
            </a:r>
            <a:endParaRPr lang="en-IN" sz="1200" b="0" i="0" u="none" strike="noStrike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5B0632-3EB1-797A-D63A-C00438A6FCBF}"/>
              </a:ext>
            </a:extLst>
          </p:cNvPr>
          <p:cNvSpPr txBox="1"/>
          <p:nvPr/>
        </p:nvSpPr>
        <p:spPr>
          <a:xfrm>
            <a:off x="6131997" y="3989074"/>
            <a:ext cx="2652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Name -  The name of the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endParaRPr lang="en-IN" b="0" i="0" u="none" strike="noStrik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FAEAF0-D3D9-4C25-882D-AAD83E00B76F}"/>
              </a:ext>
            </a:extLst>
          </p:cNvPr>
          <p:cNvSpPr txBox="1">
            <a:spLocks/>
          </p:cNvSpPr>
          <p:nvPr/>
        </p:nvSpPr>
        <p:spPr>
          <a:xfrm>
            <a:off x="640949" y="1232902"/>
            <a:ext cx="2139122" cy="8003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F4624-83E0-45CC-A525-28F16A1DFE51}"/>
              </a:ext>
            </a:extLst>
          </p:cNvPr>
          <p:cNvSpPr txBox="1"/>
          <p:nvPr/>
        </p:nvSpPr>
        <p:spPr>
          <a:xfrm>
            <a:off x="1002890" y="1319906"/>
            <a:ext cx="1666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</a:p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e.g.-’AA=10315’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B995E-1AE7-45C6-948C-D5048DDF7F70}"/>
              </a:ext>
            </a:extLst>
          </p:cNvPr>
          <p:cNvSpPr txBox="1"/>
          <p:nvPr/>
        </p:nvSpPr>
        <p:spPr>
          <a:xfrm>
            <a:off x="3711940" y="1371485"/>
            <a:ext cx="172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e.g.-CA-2017152156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4CF5C-4948-4EE2-8AC7-4B1995E5F639}"/>
              </a:ext>
            </a:extLst>
          </p:cNvPr>
          <p:cNvSpPr/>
          <p:nvPr/>
        </p:nvSpPr>
        <p:spPr>
          <a:xfrm>
            <a:off x="503433" y="2116828"/>
            <a:ext cx="2665482" cy="75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unique numeric identifier that gets generated when you have a new customer on the website.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FCDA42-7489-44AB-A076-C48D5F3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6" y="770825"/>
            <a:ext cx="3272880" cy="5727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Content-Based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A28C1-398C-4C2F-A8FF-C7B4BFBF405A}"/>
              </a:ext>
            </a:extLst>
          </p:cNvPr>
          <p:cNvSpPr txBox="1"/>
          <p:nvPr/>
        </p:nvSpPr>
        <p:spPr>
          <a:xfrm>
            <a:off x="939948" y="1538478"/>
            <a:ext cx="662267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F_data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all the necessary columns required for analysis and count represents the total no of times each product is bought.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0924-CEE7-45D3-B5B2-56428EE24786}"/>
              </a:ext>
            </a:extLst>
          </p:cNvPr>
          <p:cNvSpPr txBox="1"/>
          <p:nvPr/>
        </p:nvSpPr>
        <p:spPr>
          <a:xfrm>
            <a:off x="939947" y="1536941"/>
            <a:ext cx="662267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 has all lists of unique products and subcategories from which the customer has ordered.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E326-8BAB-4D01-9B2D-899D197C6022}"/>
              </a:ext>
            </a:extLst>
          </p:cNvPr>
          <p:cNvSpPr txBox="1"/>
          <p:nvPr/>
        </p:nvSpPr>
        <p:spPr>
          <a:xfrm>
            <a:off x="939947" y="1540687"/>
            <a:ext cx="662267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final_list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all the unique customers along with the products recommended to them based on their previous buying patterns.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1CC2C-68C4-4EDA-967F-613A4982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47" y="1513284"/>
            <a:ext cx="6934200" cy="264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7F981-1430-4648-A0A8-18C8760A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6" y="1513284"/>
            <a:ext cx="6821827" cy="2884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75D5E-32D8-460A-869B-0ABD6EA9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48" y="1610555"/>
            <a:ext cx="6401355" cy="24462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E7B462-FF8D-4DA2-81E1-15C08EBB1B36}"/>
              </a:ext>
            </a:extLst>
          </p:cNvPr>
          <p:cNvSpPr txBox="1">
            <a:spLocks/>
          </p:cNvSpPr>
          <p:nvPr/>
        </p:nvSpPr>
        <p:spPr>
          <a:xfrm>
            <a:off x="413671" y="28366"/>
            <a:ext cx="1919271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A3674-CAA0-42AE-B47A-F4296886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933" y="2025803"/>
            <a:ext cx="2895851" cy="929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5FFFC-12A3-47C1-85EC-2B8B34619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719" y="2331699"/>
            <a:ext cx="6256562" cy="480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0F253-0BC6-46FF-891F-DD6F36A9F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946" y="2380020"/>
            <a:ext cx="6934201" cy="9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4B6D-D805-4CD2-84A6-75FAA5DA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16" y="249669"/>
            <a:ext cx="1919271" cy="57270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18A01-0093-410D-9102-537EE303B61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490" y="1103430"/>
            <a:ext cx="3770194" cy="3657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Collaborative Based Filtering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F4322AB-CC67-4B4E-9706-438E7429E00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63489" y="1914847"/>
            <a:ext cx="7108427" cy="7750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Grouping the data on the basis of all the products bought by the customers.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0170440-23E6-4C64-88C8-38ECDD53568A}"/>
              </a:ext>
            </a:extLst>
          </p:cNvPr>
          <p:cNvSpPr txBox="1">
            <a:spLocks/>
          </p:cNvSpPr>
          <p:nvPr/>
        </p:nvSpPr>
        <p:spPr>
          <a:xfrm>
            <a:off x="263489" y="1920128"/>
            <a:ext cx="7108427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Forming the pivot table between the customers and all the unique products.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F78584E-82CE-4664-9B6F-8B431B37CBE6}"/>
              </a:ext>
            </a:extLst>
          </p:cNvPr>
          <p:cNvSpPr txBox="1">
            <a:spLocks/>
          </p:cNvSpPr>
          <p:nvPr/>
        </p:nvSpPr>
        <p:spPr>
          <a:xfrm>
            <a:off x="263489" y="1922940"/>
            <a:ext cx="7108427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list has all the unique customers along with all the products recommended to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8C792-38E3-4D3F-9CAF-5C5ABE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9" y="1920128"/>
            <a:ext cx="6780253" cy="265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41EE3-086C-4A39-A063-E94AE3FB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89" y="1941536"/>
            <a:ext cx="7742903" cy="3030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EB7EA-DB23-4C18-939A-C89433D63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4" y="2415471"/>
            <a:ext cx="5799323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6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0EE-ABD4-4EFE-893B-ECAF0F3F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172408"/>
            <a:ext cx="2201708" cy="5727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Hybrid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33369-1512-4A43-B349-87D7336BEB62}"/>
              </a:ext>
            </a:extLst>
          </p:cNvPr>
          <p:cNvSpPr txBox="1"/>
          <p:nvPr/>
        </p:nvSpPr>
        <p:spPr>
          <a:xfrm>
            <a:off x="796413" y="1742905"/>
            <a:ext cx="7551174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 has a count of list of all the products bought by the customers individually.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40D9F-785E-43A1-B7E7-A7715F6577CB}"/>
              </a:ext>
            </a:extLst>
          </p:cNvPr>
          <p:cNvSpPr txBox="1"/>
          <p:nvPr/>
        </p:nvSpPr>
        <p:spPr>
          <a:xfrm>
            <a:off x="796413" y="1755012"/>
            <a:ext cx="54864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of the count was coming out to be 12.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A2018-DFD9-4551-8671-43B9B0E9D01C}"/>
              </a:ext>
            </a:extLst>
          </p:cNvPr>
          <p:cNvSpPr txBox="1"/>
          <p:nvPr/>
        </p:nvSpPr>
        <p:spPr>
          <a:xfrm>
            <a:off x="796413" y="1738741"/>
            <a:ext cx="5604388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Dividing the data based on the average count in two parts.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DDD8F-4E32-4A65-91D3-4A00D437156E}"/>
              </a:ext>
            </a:extLst>
          </p:cNvPr>
          <p:cNvSpPr txBox="1"/>
          <p:nvPr/>
        </p:nvSpPr>
        <p:spPr>
          <a:xfrm>
            <a:off x="796413" y="1722471"/>
            <a:ext cx="6749790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Content –Based Filtering on the data having count&gt;12.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B608-C2F4-4C39-AD2C-1F8D9D8C3BC2}"/>
              </a:ext>
            </a:extLst>
          </p:cNvPr>
          <p:cNvSpPr txBox="1"/>
          <p:nvPr/>
        </p:nvSpPr>
        <p:spPr>
          <a:xfrm>
            <a:off x="796413" y="1715735"/>
            <a:ext cx="5965723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Collaborative Filtering on data having count&lt;=12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A90BD-AA45-47DC-B1C8-35421F14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01" y="1738741"/>
            <a:ext cx="4401771" cy="2752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1EA09-3DB0-4F62-8E68-2F2C5AF3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45" y="2570838"/>
            <a:ext cx="4391322" cy="132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F69A3-A67C-4C40-B5EA-32214A97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91" y="1711909"/>
            <a:ext cx="4867147" cy="286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92F06C-0ECE-49A9-93C2-3D1276CD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57" y="1838566"/>
            <a:ext cx="3842450" cy="2508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20A12-0C8E-43E6-A450-A78DAF5BC8C3}"/>
              </a:ext>
            </a:extLst>
          </p:cNvPr>
          <p:cNvSpPr txBox="1"/>
          <p:nvPr/>
        </p:nvSpPr>
        <p:spPr>
          <a:xfrm>
            <a:off x="796413" y="1739376"/>
            <a:ext cx="6622677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list after performing the Content-Based Filtering.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4F962-CC3D-44CB-944B-D652DD6B2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13" y="1688118"/>
            <a:ext cx="5456393" cy="2370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2368CD-85C7-4E89-A43D-2B12EA4ED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13" y="1677994"/>
            <a:ext cx="4793271" cy="2777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B99EF-761D-49FB-BF25-AE23D7E877C5}"/>
              </a:ext>
            </a:extLst>
          </p:cNvPr>
          <p:cNvSpPr txBox="1"/>
          <p:nvPr/>
        </p:nvSpPr>
        <p:spPr>
          <a:xfrm>
            <a:off x="796413" y="1711909"/>
            <a:ext cx="6622677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list after performing the Collaborative- Filtering.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9556FC-F29D-4F60-9174-1573BADEE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91" y="1722471"/>
            <a:ext cx="589077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4B6D-D805-4CD2-84A6-75FAA5DA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90" y="145155"/>
            <a:ext cx="2295412" cy="57270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18A01-0093-410D-9102-537EE303B61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490" y="789723"/>
            <a:ext cx="3564231" cy="3657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Collaborative Based Filtering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F4322AB-CC67-4B4E-9706-438E7429E00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63490" y="1336553"/>
            <a:ext cx="6681808" cy="44391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the User Id and the corresponding Rating for each Product Id.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00170440-23E6-4C64-88C8-38ECDD53568A}"/>
              </a:ext>
            </a:extLst>
          </p:cNvPr>
          <p:cNvSpPr txBox="1">
            <a:spLocks/>
          </p:cNvSpPr>
          <p:nvPr/>
        </p:nvSpPr>
        <p:spPr>
          <a:xfrm>
            <a:off x="263489" y="1343694"/>
            <a:ext cx="7634534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all the combinations that a Product could have with another Product </a:t>
            </a:r>
            <a:r>
              <a:rPr lang="en-IN" dirty="0"/>
              <a:t>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F78584E-82CE-4664-9B6F-8B431B37CBE6}"/>
              </a:ext>
            </a:extLst>
          </p:cNvPr>
          <p:cNvSpPr txBox="1">
            <a:spLocks/>
          </p:cNvSpPr>
          <p:nvPr/>
        </p:nvSpPr>
        <p:spPr>
          <a:xfrm>
            <a:off x="266989" y="1340998"/>
            <a:ext cx="7014274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the Similarity for the combination of Products based on rating</a:t>
            </a:r>
            <a:r>
              <a:rPr lang="en-I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6DABE-DC47-497B-9641-795F8BD3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9" y="1328760"/>
            <a:ext cx="6995253" cy="1663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5F934-3131-4042-81C3-EC6D21E2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8" y="1534351"/>
            <a:ext cx="6934556" cy="1638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BAC4B-643E-4EA1-B7D4-3D958BFC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" y="1331732"/>
            <a:ext cx="6934556" cy="1568531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9E36EB7-A4C9-4301-8D3C-89815A740771}"/>
              </a:ext>
            </a:extLst>
          </p:cNvPr>
          <p:cNvSpPr txBox="1">
            <a:spLocks/>
          </p:cNvSpPr>
          <p:nvPr/>
        </p:nvSpPr>
        <p:spPr>
          <a:xfrm>
            <a:off x="266988" y="1328760"/>
            <a:ext cx="3003516" cy="775000"/>
          </a:xfrm>
          <a:prstGeom prst="rect">
            <a:avLst/>
          </a:prstGeom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4:  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Mapped the User Id </a:t>
            </a:r>
            <a:r>
              <a:rPr lang="en-IN"/>
              <a:t>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20D605-1F04-4F92-8A90-943211631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80" y="1328760"/>
            <a:ext cx="5506500" cy="175976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C384CA-965A-4E7A-9D44-EAA2178A4CA5}"/>
              </a:ext>
            </a:extLst>
          </p:cNvPr>
          <p:cNvSpPr txBox="1">
            <a:spLocks/>
          </p:cNvSpPr>
          <p:nvPr/>
        </p:nvSpPr>
        <p:spPr>
          <a:xfrm>
            <a:off x="263488" y="1343694"/>
            <a:ext cx="5610010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Grouped all Products that a Customer has bought</a:t>
            </a:r>
            <a:r>
              <a:rPr lang="en-IN" dirty="0"/>
              <a:t>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4D71AD-E41D-48E2-99BB-70B0674C4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77" y="1340997"/>
            <a:ext cx="6672564" cy="182488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30D5EABF-5538-44B0-B728-38CFECF08095}"/>
              </a:ext>
            </a:extLst>
          </p:cNvPr>
          <p:cNvSpPr txBox="1">
            <a:spLocks/>
          </p:cNvSpPr>
          <p:nvPr/>
        </p:nvSpPr>
        <p:spPr>
          <a:xfrm>
            <a:off x="250480" y="1343693"/>
            <a:ext cx="7123438" cy="775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the Rating of the Product, not bought by the Customer</a:t>
            </a:r>
            <a:r>
              <a:rPr lang="en-IN" dirty="0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6C5018-1A89-4E57-B0F2-6BDED7B7E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479" y="1337823"/>
            <a:ext cx="5503031" cy="859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A3D32D-BE56-4B20-A6BA-F2106288DC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476" y="1343693"/>
            <a:ext cx="5680653" cy="788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A091A2-6757-487D-BF2A-7C975F023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874" y="1336200"/>
            <a:ext cx="5855001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>
            <a:spLocks noGrp="1"/>
          </p:cNvSpPr>
          <p:nvPr>
            <p:ph type="body" idx="1"/>
          </p:nvPr>
        </p:nvSpPr>
        <p:spPr>
          <a:xfrm>
            <a:off x="658775" y="1261400"/>
            <a:ext cx="5780700" cy="3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" sz="19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Neural Networks and Deep Learning appears that to be helpful for solving recommendation system problems.</a:t>
            </a:r>
            <a:endParaRPr sz="19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" sz="19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Recommender systems can be a very powerful tool in a company’s arsenal, and future developments.</a:t>
            </a:r>
            <a:endParaRPr sz="19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■"/>
            </a:pPr>
            <a:r>
              <a:rPr lang="en" sz="19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scope for product recommendations in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e-commerce is vast, especially with the introduction</a:t>
            </a:r>
          </a:p>
          <a:p>
            <a:pPr marL="152400" indent="0" algn="just">
              <a:buSzPts val="1200"/>
              <a:buNone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</a:t>
            </a:r>
            <a:r>
              <a:rPr lang="en" sz="19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9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 AI for personalized product recommendations.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25" y="1170125"/>
            <a:ext cx="2654075" cy="29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36434-6822-D327-FC02-77FE1B804EF0}"/>
              </a:ext>
            </a:extLst>
          </p:cNvPr>
          <p:cNvSpPr txBox="1">
            <a:spLocks/>
          </p:cNvSpPr>
          <p:nvPr/>
        </p:nvSpPr>
        <p:spPr>
          <a:xfrm>
            <a:off x="760335" y="356713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86172-BB31-A0CC-0CA6-2B5436DF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506330"/>
            <a:ext cx="7195276" cy="2496600"/>
          </a:xfrm>
        </p:spPr>
        <p:txBody>
          <a:bodyPr/>
          <a:lstStyle/>
          <a:p>
            <a:pPr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Products to the customer using the sales data</a:t>
            </a:r>
          </a:p>
          <a:p>
            <a:pPr marL="177800" indent="0" algn="just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using collaborative, content and hybrid method.</a:t>
            </a:r>
          </a:p>
          <a:p>
            <a:pPr algn="just"/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products to customer on Amazon data using collaborative method .</a:t>
            </a:r>
          </a:p>
          <a:p>
            <a:pPr algn="just"/>
            <a:r>
              <a:rPr lang="en-US" sz="19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 is an information service system that connects users and products.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139FC-1039-CF6A-1EB8-B90BB069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367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76D0-ADA4-71AC-0A52-42C8D73C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90" y="834000"/>
            <a:ext cx="7058019" cy="3475500"/>
          </a:xfrm>
        </p:spPr>
        <p:txBody>
          <a:bodyPr/>
          <a:lstStyle/>
          <a:p>
            <a:pPr algn="just"/>
            <a:r>
              <a:rPr lang="en" dirty="0"/>
              <a:t>THANK YOU 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6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 txBox="1">
            <a:spLocks noGrp="1"/>
          </p:cNvSpPr>
          <p:nvPr>
            <p:ph type="body" idx="1"/>
          </p:nvPr>
        </p:nvSpPr>
        <p:spPr>
          <a:xfrm>
            <a:off x="0" y="1098400"/>
            <a:ext cx="5358000" cy="3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97" name="Google Shape;2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225" y="1159956"/>
            <a:ext cx="3681775" cy="3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5A627C-1CE5-D415-9E37-CDFC853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89" y="346013"/>
            <a:ext cx="2280608" cy="572700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8EFF7-1B61-CD94-F07A-A74D14B98589}"/>
              </a:ext>
            </a:extLst>
          </p:cNvPr>
          <p:cNvSpPr txBox="1"/>
          <p:nvPr/>
        </p:nvSpPr>
        <p:spPr>
          <a:xfrm>
            <a:off x="263488" y="1545772"/>
            <a:ext cx="5094511" cy="2725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Recommender Systems are a particular type of personalized Web-based applications that provide to users personalized recommendations about content they may be interested in. 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Most of today’s internet businesses deeply root their success in the ability to provide users with strongly personalized experiences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"/>
          <p:cNvSpPr txBox="1">
            <a:spLocks noGrp="1"/>
          </p:cNvSpPr>
          <p:nvPr>
            <p:ph type="title" idx="9"/>
          </p:nvPr>
        </p:nvSpPr>
        <p:spPr>
          <a:xfrm>
            <a:off x="913380" y="1454209"/>
            <a:ext cx="624900" cy="62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3" name="Google Shape;303;p3"/>
          <p:cNvSpPr txBox="1">
            <a:spLocks noGrp="1"/>
          </p:cNvSpPr>
          <p:nvPr>
            <p:ph type="title" idx="14"/>
          </p:nvPr>
        </p:nvSpPr>
        <p:spPr>
          <a:xfrm>
            <a:off x="4911655" y="1454209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4" name="Google Shape;304;p3"/>
          <p:cNvSpPr txBox="1">
            <a:spLocks noGrp="1"/>
          </p:cNvSpPr>
          <p:nvPr>
            <p:ph type="title" idx="15"/>
          </p:nvPr>
        </p:nvSpPr>
        <p:spPr>
          <a:xfrm>
            <a:off x="4911655" y="2981257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3"/>
          <p:cNvSpPr txBox="1">
            <a:spLocks noGrp="1"/>
          </p:cNvSpPr>
          <p:nvPr>
            <p:ph type="title" idx="13"/>
          </p:nvPr>
        </p:nvSpPr>
        <p:spPr>
          <a:xfrm>
            <a:off x="914883" y="2981257"/>
            <a:ext cx="621900" cy="62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11" name="Google Shape;3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918" y="1426791"/>
            <a:ext cx="264098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374" y="1454209"/>
            <a:ext cx="2330003" cy="6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2918" y="2946400"/>
            <a:ext cx="2640982" cy="6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2374" y="2946400"/>
            <a:ext cx="2381865" cy="6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3B7EA-7F14-AB32-712D-72446AFA2562}"/>
              </a:ext>
            </a:extLst>
          </p:cNvPr>
          <p:cNvSpPr txBox="1">
            <a:spLocks/>
          </p:cNvSpPr>
          <p:nvPr/>
        </p:nvSpPr>
        <p:spPr>
          <a:xfrm>
            <a:off x="263489" y="346013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Engine - Examples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BE5F-E958-7947-0CCC-0DD6A13DBF30}"/>
              </a:ext>
            </a:extLst>
          </p:cNvPr>
          <p:cNvSpPr txBox="1"/>
          <p:nvPr/>
        </p:nvSpPr>
        <p:spPr>
          <a:xfrm rot="10800000" flipV="1">
            <a:off x="1840095" y="2215181"/>
            <a:ext cx="2348445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Facebook- "People you may know"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6DC6F-C94E-DE96-72BC-6DB5B036E9EA}"/>
              </a:ext>
            </a:extLst>
          </p:cNvPr>
          <p:cNvSpPr txBox="1"/>
          <p:nvPr/>
        </p:nvSpPr>
        <p:spPr>
          <a:xfrm rot="10800000" flipV="1">
            <a:off x="5849464" y="2220836"/>
            <a:ext cx="2202913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Netflix-"Other Movies you may Enjoy"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35FD5-CB52-A40D-628E-B2CC00F9FCDE}"/>
              </a:ext>
            </a:extLst>
          </p:cNvPr>
          <p:cNvSpPr txBox="1"/>
          <p:nvPr/>
        </p:nvSpPr>
        <p:spPr>
          <a:xfrm rot="10800000" flipV="1">
            <a:off x="5849464" y="3845064"/>
            <a:ext cx="2202914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LinkedIn-"Jobs you may be interested in"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D26BC-4A08-BFDB-F241-DB4B516FA38E}"/>
              </a:ext>
            </a:extLst>
          </p:cNvPr>
          <p:cNvSpPr txBox="1"/>
          <p:nvPr/>
        </p:nvSpPr>
        <p:spPr>
          <a:xfrm rot="10800000" flipV="1">
            <a:off x="1840096" y="3845064"/>
            <a:ext cx="2473804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Amazon-”customer who bought this item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f6a0c83c2_0_32"/>
          <p:cNvSpPr txBox="1">
            <a:spLocks noGrp="1"/>
          </p:cNvSpPr>
          <p:nvPr>
            <p:ph type="body" idx="1"/>
          </p:nvPr>
        </p:nvSpPr>
        <p:spPr>
          <a:xfrm>
            <a:off x="720000" y="1037875"/>
            <a:ext cx="7704000" cy="3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get personalized recommendations.</a:t>
            </a:r>
          </a:p>
          <a:p>
            <a:pPr marL="114300" indent="0" algn="just">
              <a:buClr>
                <a:schemeClr val="dk1"/>
              </a:buClr>
              <a:buSzPts val="1800"/>
              <a:buNone/>
            </a:pPr>
            <a:endParaRPr lang="en-IN" sz="16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-34290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Help users to take correct decisions in their</a:t>
            </a:r>
          </a:p>
          <a:p>
            <a:pPr marL="114300" indent="0" algn="just">
              <a:buClr>
                <a:schemeClr val="dk1"/>
              </a:buClr>
              <a:buSzPts val="1800"/>
              <a:buNone/>
            </a:pPr>
            <a:r>
              <a:rPr lang="en-IN" sz="16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online transactions</a:t>
            </a:r>
            <a:r>
              <a:rPr lang="en-IN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increase sales 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retain the customers</a:t>
            </a:r>
          </a:p>
          <a:p>
            <a:pPr marL="2857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enhance user shopping experience </a:t>
            </a:r>
          </a:p>
        </p:txBody>
      </p:sp>
      <p:pic>
        <p:nvPicPr>
          <p:cNvPr id="321" name="Google Shape;321;g18f6a0c83c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950" y="1091975"/>
            <a:ext cx="3517025" cy="34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E9F3F-F3CA-5363-49C1-03D5C7641460}"/>
              </a:ext>
            </a:extLst>
          </p:cNvPr>
          <p:cNvSpPr txBox="1">
            <a:spLocks/>
          </p:cNvSpPr>
          <p:nvPr/>
        </p:nvSpPr>
        <p:spPr>
          <a:xfrm>
            <a:off x="543709" y="297501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en" b="1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Need For Recommendation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A91901-58A4-666C-F073-0202067E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79" y="1023721"/>
            <a:ext cx="1857982" cy="4999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BE8E74-5CF0-A42E-865B-B89162DEBB71}"/>
              </a:ext>
            </a:extLst>
          </p:cNvPr>
          <p:cNvSpPr txBox="1">
            <a:spLocks/>
          </p:cNvSpPr>
          <p:nvPr/>
        </p:nvSpPr>
        <p:spPr>
          <a:xfrm>
            <a:off x="781979" y="2631711"/>
            <a:ext cx="1857982" cy="499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" y="1346428"/>
            <a:ext cx="7286625" cy="3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/>
          <p:nvPr/>
        </p:nvSpPr>
        <p:spPr>
          <a:xfrm>
            <a:off x="1114678" y="3184777"/>
            <a:ext cx="1428899" cy="206615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2761300" y="3169478"/>
            <a:ext cx="1643100" cy="21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4572000" y="3184778"/>
            <a:ext cx="1428900" cy="1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953054" y="4437215"/>
            <a:ext cx="1428900" cy="1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2943076" y="4449301"/>
            <a:ext cx="1369898" cy="1594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5F950-EAAC-624E-3CE5-1BF7291C451A}"/>
              </a:ext>
            </a:extLst>
          </p:cNvPr>
          <p:cNvSpPr txBox="1">
            <a:spLocks/>
          </p:cNvSpPr>
          <p:nvPr/>
        </p:nvSpPr>
        <p:spPr>
          <a:xfrm>
            <a:off x="610077" y="394500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6230b134f_0_5"/>
          <p:cNvSpPr txBox="1">
            <a:spLocks noGrp="1"/>
          </p:cNvSpPr>
          <p:nvPr>
            <p:ph type="body" idx="1"/>
          </p:nvPr>
        </p:nvSpPr>
        <p:spPr>
          <a:xfrm>
            <a:off x="-51025" y="874338"/>
            <a:ext cx="5428800" cy="3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F0F0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0F0F0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Content Based Filtering system is dependent on the inputs provided by the user.</a:t>
            </a:r>
            <a:endParaRPr sz="1800" dirty="0">
              <a:solidFill>
                <a:srgbClr val="0F0F0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F0F0F"/>
              </a:solidFill>
              <a:highlight>
                <a:schemeClr val="accen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solidFill>
                  <a:srgbClr val="0F0F0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</a:t>
            </a: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his system uses your features and likes in order to recommend you with things that you might like.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It uses the information provided by you over the internet and the ones they are able to gather and then they curate recommendations according to that  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39" name="Google Shape;339;g196230b134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131" y="1268361"/>
            <a:ext cx="3629869" cy="29786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F9D855-E873-C63B-46BB-A6E4AEE21A6D}"/>
              </a:ext>
            </a:extLst>
          </p:cNvPr>
          <p:cNvSpPr txBox="1">
            <a:spLocks/>
          </p:cNvSpPr>
          <p:nvPr/>
        </p:nvSpPr>
        <p:spPr>
          <a:xfrm>
            <a:off x="548389" y="474682"/>
            <a:ext cx="6712498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 Filtering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6230b134f_0_16"/>
          <p:cNvSpPr txBox="1">
            <a:spLocks noGrp="1"/>
          </p:cNvSpPr>
          <p:nvPr>
            <p:ph type="body" idx="1"/>
          </p:nvPr>
        </p:nvSpPr>
        <p:spPr>
          <a:xfrm>
            <a:off x="244225" y="1072075"/>
            <a:ext cx="5776200" cy="3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Collaborative filtering is used by most recommendation systems to find similar patterns or information of the users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This technique can filter out items that users like on the basis of the ratings or reactions by similar users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It uses similarities between users and items simultaneously to provide recommendations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6" name="Google Shape;346;g196230b134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425" y="598625"/>
            <a:ext cx="3052125" cy="37039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557D96-AF9E-E9F8-9497-2F58CF2B3B3F}"/>
              </a:ext>
            </a:extLst>
          </p:cNvPr>
          <p:cNvSpPr txBox="1">
            <a:spLocks/>
          </p:cNvSpPr>
          <p:nvPr/>
        </p:nvSpPr>
        <p:spPr>
          <a:xfrm>
            <a:off x="377600" y="419157"/>
            <a:ext cx="5642825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just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Based Filtering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16"/>
          <p:cNvCxnSpPr/>
          <p:nvPr/>
        </p:nvCxnSpPr>
        <p:spPr>
          <a:xfrm flipH="1">
            <a:off x="4561800" y="-19470"/>
            <a:ext cx="10200" cy="517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3" name="Google Shape;3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12" y="2713550"/>
            <a:ext cx="4254275" cy="1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 txBox="1"/>
          <p:nvPr/>
        </p:nvSpPr>
        <p:spPr>
          <a:xfrm>
            <a:off x="267700" y="1028725"/>
            <a:ext cx="41475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en" sz="150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User- based collaborative filtering is a technique used to predict the items that a user might like on the basis of ratings given to that item by the other users who have similar taste with that of the target use.</a:t>
            </a:r>
            <a:endParaRPr sz="1500" dirty="0"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pic>
        <p:nvPicPr>
          <p:cNvPr id="355" name="Google Shape;3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9" y="4695825"/>
            <a:ext cx="4408024" cy="25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375" y="3906650"/>
            <a:ext cx="364450" cy="4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3525"/>
            <a:ext cx="331693" cy="2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5975" y="2713551"/>
            <a:ext cx="4408025" cy="16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/>
          <p:nvPr/>
        </p:nvSpPr>
        <p:spPr>
          <a:xfrm>
            <a:off x="8049488" y="2437137"/>
            <a:ext cx="826800" cy="316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000000">
              <a:alpha val="533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500" y="4691197"/>
            <a:ext cx="4561799" cy="2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6"/>
          <p:cNvSpPr txBox="1"/>
          <p:nvPr/>
        </p:nvSpPr>
        <p:spPr>
          <a:xfrm>
            <a:off x="4725750" y="1028725"/>
            <a:ext cx="42543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 sz="150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Item-to-item collaborative filtering matches each of the user’s purchased and rated items to similar items, then combines those similar items into a recommendation list.</a:t>
            </a:r>
            <a:endParaRPr sz="1500" dirty="0">
              <a:latin typeface="Times New Roman" panose="02020603050405020304" pitchFamily="18" charset="0"/>
              <a:ea typeface="Inter"/>
              <a:cs typeface="Times New Roman" panose="02020603050405020304" pitchFamily="18" charset="0"/>
              <a:sym typeface="Inter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104458-6F9A-E412-235D-986751E1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0" y="375333"/>
            <a:ext cx="4233875" cy="4999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User - Based Collaborative Filtering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DE76CB-D584-D1F0-5825-40AD1CE83FB7}"/>
              </a:ext>
            </a:extLst>
          </p:cNvPr>
          <p:cNvSpPr txBox="1">
            <a:spLocks/>
          </p:cNvSpPr>
          <p:nvPr/>
        </p:nvSpPr>
        <p:spPr>
          <a:xfrm>
            <a:off x="4746175" y="375333"/>
            <a:ext cx="4233875" cy="499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8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Times New Roman" panose="02020603050405020304" pitchFamily="18" charset="0"/>
                <a:ea typeface="Inter"/>
                <a:cs typeface="Times New Roman" panose="02020603050405020304" pitchFamily="18" charset="0"/>
                <a:sym typeface="Inter"/>
              </a:rPr>
              <a:t>Item - Based Collaborative Filtering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96230b134f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000" y="900625"/>
            <a:ext cx="4052074" cy="30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89BD0C-4D3C-B8CA-8458-48ABD2453772}"/>
              </a:ext>
            </a:extLst>
          </p:cNvPr>
          <p:cNvSpPr txBox="1">
            <a:spLocks/>
          </p:cNvSpPr>
          <p:nvPr/>
        </p:nvSpPr>
        <p:spPr>
          <a:xfrm>
            <a:off x="263489" y="346013"/>
            <a:ext cx="3276124" cy="57270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/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44113-2E50-D38B-3E53-FCFF236D8C6B}"/>
              </a:ext>
            </a:extLst>
          </p:cNvPr>
          <p:cNvSpPr txBox="1"/>
          <p:nvPr/>
        </p:nvSpPr>
        <p:spPr>
          <a:xfrm>
            <a:off x="167762" y="1614751"/>
            <a:ext cx="5077238" cy="1976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hybrid recommendation system is a special type of recommendation system which is the combination of the content and collaborative filtering method.</a:t>
            </a: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It is a open source recommender system.</a:t>
            </a: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It is used for survey and experiments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s Target Achievement Consulting Toolkit by Slidesgo">
  <a:themeElements>
    <a:clrScheme name="Simple Light">
      <a:dk1>
        <a:srgbClr val="000000"/>
      </a:dk1>
      <a:lt1>
        <a:srgbClr val="EEEEEE"/>
      </a:lt1>
      <a:dk2>
        <a:srgbClr val="FFFFFF"/>
      </a:dk2>
      <a:lt2>
        <a:srgbClr val="DD3B23"/>
      </a:lt2>
      <a:accent1>
        <a:srgbClr val="FC5F00"/>
      </a:accent1>
      <a:accent2>
        <a:srgbClr val="F180F7"/>
      </a:accent2>
      <a:accent3>
        <a:srgbClr val="8B0F6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4958</TotalTime>
  <Words>1070</Words>
  <Application>Microsoft Office PowerPoint</Application>
  <PresentationFormat>On-screen Show (16:9)</PresentationFormat>
  <Paragraphs>140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Inter</vt:lpstr>
      <vt:lpstr>Times New Roman</vt:lpstr>
      <vt:lpstr>Roboto Condensed Light</vt:lpstr>
      <vt:lpstr>Roboto</vt:lpstr>
      <vt:lpstr>Open Sans</vt:lpstr>
      <vt:lpstr>Raleway</vt:lpstr>
      <vt:lpstr>Arial</vt:lpstr>
      <vt:lpstr>Sales Target Achievement Consulting Toolkit by Slidesgo</vt:lpstr>
      <vt:lpstr>PRODUCT RECOMMENDATION SYSTEMS</vt:lpstr>
      <vt:lpstr>Introduction</vt:lpstr>
      <vt:lpstr>01</vt:lpstr>
      <vt:lpstr>For Users</vt:lpstr>
      <vt:lpstr>PowerPoint Presentation</vt:lpstr>
      <vt:lpstr>PowerPoint Presentation</vt:lpstr>
      <vt:lpstr>PowerPoint Presentation</vt:lpstr>
      <vt:lpstr>User - Based Collaborative Filtering </vt:lpstr>
      <vt:lpstr>PowerPoint Presentation</vt:lpstr>
      <vt:lpstr>PowerPoint Presentation</vt:lpstr>
      <vt:lpstr>  </vt:lpstr>
      <vt:lpstr>1. Content-Based Filtering</vt:lpstr>
      <vt:lpstr>Sales Data</vt:lpstr>
      <vt:lpstr>3. Hybrid Filtering</vt:lpstr>
      <vt:lpstr>Amazon Data</vt:lpstr>
      <vt:lpstr>PowerPoint Presentation</vt:lpstr>
      <vt:lpstr>Conclusion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TARGET ACHIEVEMENT CONSULTING TOOLKIT</dc:title>
  <dc:creator>Qasim gheewala</dc:creator>
  <cp:lastModifiedBy>Maitree Katiyar</cp:lastModifiedBy>
  <cp:revision>38</cp:revision>
  <dcterms:modified xsi:type="dcterms:W3CDTF">2022-11-20T04:01:38Z</dcterms:modified>
</cp:coreProperties>
</file>